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43891200" cy="32918400"/>
  <p:notesSz cx="9296400" cy="70104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0000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543" autoAdjust="0"/>
    <p:restoredTop sz="98656" autoAdjust="0"/>
  </p:normalViewPr>
  <p:slideViewPr>
    <p:cSldViewPr snapToGrid="0" snapToObjects="1">
      <p:cViewPr>
        <p:scale>
          <a:sx n="25" d="100"/>
          <a:sy n="25" d="100"/>
        </p:scale>
        <p:origin x="-904" y="1504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2.png>
</file>

<file path=ppt/media/image2.png>
</file>

<file path=ppt/media/image3.jpg>
</file>

<file path=ppt/media/image4.jpg>
</file>

<file path=ppt/media/image5.jpg>
</file>

<file path=ppt/media/image6.png>
</file>

<file path=ppt/media/image7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3"/>
            <a:ext cx="37307520" cy="7056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69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117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6"/>
            <a:ext cx="9875520" cy="2808732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6"/>
            <a:ext cx="28895040" cy="2808732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485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248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1" y="21153122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1" y="13952226"/>
            <a:ext cx="37307520" cy="7200898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46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4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4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845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5" y="7368543"/>
            <a:ext cx="19392903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5" y="10439401"/>
            <a:ext cx="19392903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3" y="7368543"/>
            <a:ext cx="19400520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3" y="10439401"/>
            <a:ext cx="19400520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4/22/16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12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4/22/16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717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4/22/16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910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70" y="1310640"/>
            <a:ext cx="14439903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4"/>
            <a:ext cx="24536400" cy="28094942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70" y="6888484"/>
            <a:ext cx="14439903" cy="22517102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361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23042881"/>
            <a:ext cx="26334720" cy="2720342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2941320"/>
            <a:ext cx="26334720" cy="19751040"/>
          </a:xfr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25763223"/>
            <a:ext cx="26334720" cy="3863338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4/22/16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882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4"/>
            <a:ext cx="39502080" cy="21724622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AD3B8D-529A-B648-B3A5-128BFC9F5CF8}" type="datetimeFigureOut">
              <a:rPr lang="en-US" smtClean="0"/>
              <a:pPr/>
              <a:t>4/22/16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67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emf"/><Relationship Id="rId12" Type="http://schemas.openxmlformats.org/officeDocument/2006/relationships/image" Target="../media/image11.emf"/><Relationship Id="rId13" Type="http://schemas.openxmlformats.org/officeDocument/2006/relationships/image" Target="../media/image12.png"/><Relationship Id="rId14" Type="http://schemas.openxmlformats.org/officeDocument/2006/relationships/image" Target="../media/image13.emf"/><Relationship Id="rId15" Type="http://schemas.openxmlformats.org/officeDocument/2006/relationships/image" Target="../media/image14.emf"/><Relationship Id="rId16" Type="http://schemas.openxmlformats.org/officeDocument/2006/relationships/image" Target="../media/image15.emf"/><Relationship Id="rId17" Type="http://schemas.openxmlformats.org/officeDocument/2006/relationships/image" Target="../media/image16.emf"/><Relationship Id="rId18" Type="http://schemas.openxmlformats.org/officeDocument/2006/relationships/image" Target="../media/image17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7" Type="http://schemas.openxmlformats.org/officeDocument/2006/relationships/image" Target="../media/image6.png"/><Relationship Id="rId8" Type="http://schemas.openxmlformats.org/officeDocument/2006/relationships/image" Target="../media/image7.JPG"/><Relationship Id="rId9" Type="http://schemas.openxmlformats.org/officeDocument/2006/relationships/image" Target="../media/image8.emf"/><Relationship Id="rId10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ounded Rectangle 40"/>
          <p:cNvSpPr/>
          <p:nvPr/>
        </p:nvSpPr>
        <p:spPr>
          <a:xfrm>
            <a:off x="14863192" y="22885479"/>
            <a:ext cx="11271020" cy="9655693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/>
            <a:endParaRPr lang="en-US" sz="4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14863192" y="13991657"/>
            <a:ext cx="11271020" cy="8712549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/>
            <a:endParaRPr lang="en-US" sz="4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86" name="Picture 8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1752" y="2448988"/>
            <a:ext cx="1640003" cy="1615305"/>
          </a:xfrm>
          <a:prstGeom prst="rect">
            <a:avLst/>
          </a:prstGeom>
        </p:spPr>
      </p:pic>
      <p:pic>
        <p:nvPicPr>
          <p:cNvPr id="87" name="Picture 5" descr="C:\Users\atbecker\Downloads\qrcode.2686483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83339" y="2477941"/>
            <a:ext cx="1620877" cy="161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8" name="Rounded Rectangle 87"/>
          <p:cNvSpPr/>
          <p:nvPr/>
        </p:nvSpPr>
        <p:spPr>
          <a:xfrm>
            <a:off x="216707" y="4005940"/>
            <a:ext cx="14080139" cy="1076851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Arial"/>
                <a:cs typeface="Arial"/>
              </a:rPr>
              <a:t>Why a Swarm?</a:t>
            </a:r>
            <a:endParaRPr lang="en-US" sz="7000" dirty="0">
              <a:latin typeface="Arial"/>
              <a:cs typeface="Arial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10655616" y="126364"/>
            <a:ext cx="23706136" cy="56015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 </a:t>
            </a:r>
            <a:r>
              <a:rPr lang="en-US" dirty="0"/>
              <a:t>Object Manipulation and Position Control Using a Swarm With Global Inputs </a:t>
            </a:r>
          </a:p>
          <a:p>
            <a:pPr algn="ctr"/>
            <a:r>
              <a:rPr lang="en-US" sz="5000" dirty="0" smtClean="0">
                <a:latin typeface="Arial"/>
                <a:cs typeface="Arial"/>
              </a:rPr>
              <a:t>Shiva </a:t>
            </a:r>
            <a:r>
              <a:rPr lang="en-US" sz="5000" dirty="0" err="1" smtClean="0">
                <a:latin typeface="Arial"/>
                <a:cs typeface="Arial"/>
              </a:rPr>
              <a:t>Shahrokhi</a:t>
            </a:r>
            <a:r>
              <a:rPr lang="en-US" sz="5000" dirty="0" smtClean="0">
                <a:latin typeface="Arial"/>
                <a:cs typeface="Arial"/>
              </a:rPr>
              <a:t> and </a:t>
            </a:r>
            <a:r>
              <a:rPr lang="en-US" sz="5000" dirty="0" smtClean="0">
                <a:latin typeface="Arial"/>
                <a:cs typeface="Arial"/>
              </a:rPr>
              <a:t>Aaron T. Becker</a:t>
            </a:r>
          </a:p>
          <a:p>
            <a:pPr algn="ctr"/>
            <a:r>
              <a:rPr lang="en-US" sz="3200" dirty="0" smtClean="0">
                <a:latin typeface="Arial"/>
                <a:cs typeface="Arial"/>
              </a:rPr>
              <a:t>  sshahrokhi2@</a:t>
            </a:r>
            <a:r>
              <a:rPr lang="en-US" sz="3200" dirty="0" smtClean="0">
                <a:latin typeface="Arial"/>
                <a:cs typeface="Arial"/>
              </a:rPr>
              <a:t>uh.edu                </a:t>
            </a:r>
            <a:r>
              <a:rPr lang="en-US" sz="3200" dirty="0" err="1" smtClean="0">
                <a:latin typeface="Arial"/>
                <a:cs typeface="Arial"/>
              </a:rPr>
              <a:t>atbecker@uh.edu</a:t>
            </a:r>
            <a:r>
              <a:rPr lang="en-US" sz="3200" dirty="0" smtClean="0">
                <a:latin typeface="Arial"/>
                <a:cs typeface="Arial"/>
              </a:rPr>
              <a:t>   </a:t>
            </a:r>
            <a:r>
              <a:rPr lang="en-US" sz="3200" dirty="0" smtClean="0">
                <a:solidFill>
                  <a:schemeClr val="bg1"/>
                </a:solidFill>
                <a:latin typeface="Arial"/>
                <a:cs typeface="Arial"/>
              </a:rPr>
              <a:t> . </a:t>
            </a:r>
          </a:p>
          <a:p>
            <a:pPr algn="ctr"/>
            <a:endParaRPr lang="en-US" sz="3200" dirty="0" smtClean="0">
              <a:latin typeface="Arial"/>
              <a:cs typeface="Arial"/>
            </a:endParaRPr>
          </a:p>
          <a:p>
            <a:pPr algn="ctr"/>
            <a:endParaRPr lang="en-US" sz="3200" dirty="0" smtClean="0">
              <a:latin typeface="Arial"/>
              <a:cs typeface="Arial"/>
            </a:endParaRPr>
          </a:p>
          <a:p>
            <a:pPr algn="ctr"/>
            <a:r>
              <a:rPr lang="en-US" sz="4000" dirty="0">
                <a:latin typeface="Arial"/>
                <a:cs typeface="Arial"/>
              </a:rPr>
              <a:t> </a:t>
            </a:r>
            <a:r>
              <a:rPr lang="en-US" sz="4000" dirty="0" smtClean="0">
                <a:latin typeface="Arial"/>
                <a:cs typeface="Arial"/>
              </a:rPr>
              <a:t>                            </a:t>
            </a:r>
          </a:p>
        </p:txBody>
      </p:sp>
      <p:sp>
        <p:nvSpPr>
          <p:cNvPr id="90" name="Rounded Rectangle 89"/>
          <p:cNvSpPr/>
          <p:nvPr/>
        </p:nvSpPr>
        <p:spPr>
          <a:xfrm>
            <a:off x="172621" y="9724814"/>
            <a:ext cx="14124225" cy="997039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Arial"/>
                <a:cs typeface="Arial"/>
              </a:rPr>
              <a:t>Object Manipulation</a:t>
            </a:r>
            <a:endParaRPr lang="en-US" sz="7000" dirty="0">
              <a:latin typeface="Arial"/>
              <a:cs typeface="Arial"/>
            </a:endParaRPr>
          </a:p>
        </p:txBody>
      </p:sp>
      <p:sp>
        <p:nvSpPr>
          <p:cNvPr id="91" name="Rounded Rectangle 90"/>
          <p:cNvSpPr/>
          <p:nvPr/>
        </p:nvSpPr>
        <p:spPr>
          <a:xfrm>
            <a:off x="172621" y="10900069"/>
            <a:ext cx="14124225" cy="21641103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r>
              <a:rPr lang="en-US" sz="4000" dirty="0" smtClean="0">
                <a:latin typeface="Arial"/>
                <a:cs typeface="Arial"/>
              </a:rPr>
              <a:t>					</a:t>
            </a:r>
            <a:r>
              <a:rPr lang="en-US" sz="4000" b="1" i="1" dirty="0">
                <a:latin typeface="Arial"/>
                <a:cs typeface="Arial"/>
              </a:rPr>
              <a:t> </a:t>
            </a:r>
            <a:r>
              <a:rPr lang="en-US" sz="4000" b="1" i="1" dirty="0" smtClean="0">
                <a:latin typeface="Arial"/>
                <a:cs typeface="Arial"/>
              </a:rPr>
              <a:t>					</a:t>
            </a:r>
            <a:r>
              <a:rPr lang="en-US" sz="2000" b="1" i="1" dirty="0" smtClean="0">
                <a:latin typeface="Arial"/>
                <a:cs typeface="Arial"/>
              </a:rPr>
              <a:t>	</a:t>
            </a:r>
            <a:endParaRPr lang="en-US" sz="4000" dirty="0" smtClean="0">
              <a:latin typeface="Arial"/>
              <a:cs typeface="Arial"/>
            </a:endParaRPr>
          </a:p>
          <a:p>
            <a:r>
              <a:rPr lang="en-US" sz="4000" dirty="0" smtClean="0">
                <a:latin typeface="Arial"/>
                <a:cs typeface="Arial"/>
              </a:rPr>
              <a:t>					     </a:t>
            </a:r>
            <a:r>
              <a:rPr lang="en-US" sz="4000" b="1" i="1" dirty="0" smtClean="0">
                <a:latin typeface="Arial"/>
                <a:cs typeface="Arial"/>
              </a:rPr>
              <a:t> </a:t>
            </a:r>
            <a:r>
              <a:rPr lang="en-US" sz="4000" dirty="0" smtClean="0">
                <a:latin typeface="Arial"/>
                <a:cs typeface="Arial"/>
              </a:rPr>
              <a:t>	</a:t>
            </a:r>
          </a:p>
          <a:p>
            <a:endParaRPr lang="en-US" sz="4000" b="1" dirty="0" smtClean="0">
              <a:latin typeface="Arial"/>
              <a:cs typeface="Arial"/>
            </a:endParaRPr>
          </a:p>
          <a:p>
            <a:endParaRPr lang="en-US" sz="4000" b="1" dirty="0">
              <a:latin typeface="Arial"/>
              <a:cs typeface="Arial"/>
            </a:endParaRPr>
          </a:p>
          <a:p>
            <a:endParaRPr lang="en-US" sz="4000" b="1" dirty="0" smtClean="0">
              <a:latin typeface="Arial"/>
              <a:cs typeface="Arial"/>
            </a:endParaRPr>
          </a:p>
          <a:p>
            <a:endParaRPr lang="en-US" sz="4000" b="1" dirty="0">
              <a:latin typeface="Arial"/>
              <a:cs typeface="Arial"/>
            </a:endParaRPr>
          </a:p>
          <a:p>
            <a:endParaRPr lang="en-US" sz="4000" b="1" dirty="0" smtClean="0">
              <a:latin typeface="Arial"/>
              <a:cs typeface="Arial"/>
            </a:endParaRPr>
          </a:p>
          <a:p>
            <a:endParaRPr lang="en-US" sz="4000" b="1" dirty="0">
              <a:latin typeface="Arial"/>
              <a:cs typeface="Arial"/>
            </a:endParaRPr>
          </a:p>
          <a:p>
            <a:endParaRPr lang="en-US" sz="4000" b="1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b="1" dirty="0" smtClean="0">
              <a:latin typeface="Arial"/>
              <a:cs typeface="Arial"/>
            </a:endParaRPr>
          </a:p>
          <a:p>
            <a:endParaRPr lang="en-US" sz="4000" b="1" dirty="0">
              <a:latin typeface="Arial"/>
              <a:cs typeface="Arial"/>
            </a:endParaRPr>
          </a:p>
          <a:p>
            <a:endParaRPr lang="en-US" sz="4000" b="1" dirty="0" smtClean="0">
              <a:latin typeface="Arial"/>
              <a:cs typeface="Arial"/>
            </a:endParaRPr>
          </a:p>
          <a:p>
            <a:endParaRPr lang="en-US" sz="4000" b="1" dirty="0" smtClean="0">
              <a:latin typeface="Arial"/>
              <a:cs typeface="Arial"/>
            </a:endParaRPr>
          </a:p>
          <a:p>
            <a:r>
              <a:rPr lang="en-US" sz="4000" b="1" dirty="0" smtClean="0">
                <a:latin typeface="Arial"/>
                <a:cs typeface="Arial"/>
              </a:rPr>
              <a:t>Rules: </a:t>
            </a:r>
            <a:r>
              <a:rPr lang="en-US" sz="4000" dirty="0" smtClean="0">
                <a:latin typeface="Arial"/>
                <a:cs typeface="Arial"/>
              </a:rPr>
              <a:t>Inputs are simple &amp; </a:t>
            </a:r>
            <a:r>
              <a:rPr lang="en-US" sz="4000" dirty="0" smtClean="0">
                <a:latin typeface="Arial"/>
                <a:cs typeface="Arial"/>
              </a:rPr>
              <a:t>global. </a:t>
            </a:r>
            <a:r>
              <a:rPr lang="en-US" sz="4000" dirty="0">
                <a:latin typeface="Arial"/>
                <a:cs typeface="Arial"/>
              </a:rPr>
              <a:t>A</a:t>
            </a:r>
            <a:r>
              <a:rPr lang="en-US" sz="4000" dirty="0" smtClean="0">
                <a:latin typeface="Arial"/>
                <a:cs typeface="Arial"/>
              </a:rPr>
              <a:t>ll </a:t>
            </a:r>
            <a:r>
              <a:rPr lang="en-US" sz="4000" dirty="0" smtClean="0">
                <a:latin typeface="Arial"/>
                <a:cs typeface="Arial"/>
              </a:rPr>
              <a:t>robots receive exactly the same </a:t>
            </a:r>
            <a:r>
              <a:rPr lang="en-US" sz="4000" dirty="0" smtClean="0">
                <a:latin typeface="Arial"/>
                <a:cs typeface="Arial"/>
              </a:rPr>
              <a:t>commands: move toward brightest light</a:t>
            </a:r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r>
              <a:rPr lang="en-US" sz="4000" b="1" dirty="0" smtClean="0">
                <a:latin typeface="Arial"/>
                <a:cs typeface="Arial"/>
              </a:rPr>
              <a:t>Goal: </a:t>
            </a:r>
            <a:r>
              <a:rPr lang="en-US" sz="4000" dirty="0" smtClean="0">
                <a:latin typeface="Arial"/>
                <a:cs typeface="Arial"/>
              </a:rPr>
              <a:t>Position and orientation (pose) control of the pink object using the swarm force and torque </a:t>
            </a:r>
          </a:p>
          <a:p>
            <a:endParaRPr lang="en-US" sz="4000" dirty="0" smtClean="0">
              <a:latin typeface="Arial"/>
              <a:cs typeface="Arial"/>
            </a:endParaRPr>
          </a:p>
          <a:p>
            <a:pPr marL="742950" indent="-742950">
              <a:buAutoNum type="alphaLcParenBoth"/>
            </a:pPr>
            <a:r>
              <a:rPr lang="en-US" sz="4000" dirty="0" smtClean="0">
                <a:latin typeface="Arial"/>
                <a:cs typeface="Arial"/>
              </a:rPr>
              <a:t>Simulation </a:t>
            </a:r>
            <a:r>
              <a:rPr lang="en-US" sz="4000" dirty="0">
                <a:latin typeface="Arial"/>
                <a:cs typeface="Arial"/>
              </a:rPr>
              <a:t>of robots exerting torque on a hinged “door</a:t>
            </a:r>
            <a:r>
              <a:rPr lang="en-US" sz="4000" dirty="0" smtClean="0">
                <a:latin typeface="Arial"/>
                <a:cs typeface="Arial"/>
              </a:rPr>
              <a:t>”</a:t>
            </a:r>
          </a:p>
          <a:p>
            <a:pPr marL="742950" indent="-742950">
              <a:buAutoNum type="alphaLcParenBoth"/>
            </a:pPr>
            <a:r>
              <a:rPr lang="en-US" sz="4000" dirty="0" smtClean="0">
                <a:latin typeface="Arial"/>
                <a:cs typeface="Arial"/>
              </a:rPr>
              <a:t>Simulation </a:t>
            </a:r>
            <a:r>
              <a:rPr lang="en-US" sz="4000" dirty="0">
                <a:latin typeface="Arial"/>
                <a:cs typeface="Arial"/>
              </a:rPr>
              <a:t>of swarm orientation </a:t>
            </a:r>
            <a:r>
              <a:rPr lang="en-US" sz="4000" dirty="0" smtClean="0">
                <a:latin typeface="Arial"/>
                <a:cs typeface="Arial"/>
              </a:rPr>
              <a:t>manipulation </a:t>
            </a:r>
          </a:p>
          <a:p>
            <a:r>
              <a:rPr lang="en-US" sz="4000" dirty="0" smtClean="0">
                <a:latin typeface="Arial"/>
                <a:cs typeface="Arial"/>
              </a:rPr>
              <a:t>(</a:t>
            </a:r>
            <a:r>
              <a:rPr lang="en-US" sz="4000" dirty="0">
                <a:latin typeface="Arial"/>
                <a:cs typeface="Arial"/>
              </a:rPr>
              <a:t>c) 97 hardware robots applying torque to an </a:t>
            </a:r>
            <a:r>
              <a:rPr lang="en-US" sz="4000" dirty="0" smtClean="0">
                <a:latin typeface="Arial"/>
                <a:cs typeface="Arial"/>
              </a:rPr>
              <a:t>object</a:t>
            </a:r>
            <a:endParaRPr lang="en-US" sz="4000" dirty="0">
              <a:latin typeface="Arial"/>
              <a:cs typeface="Arial"/>
            </a:endParaRPr>
          </a:p>
        </p:txBody>
      </p:sp>
      <p:sp>
        <p:nvSpPr>
          <p:cNvPr id="92" name="Rounded Rectangle 91"/>
          <p:cNvSpPr/>
          <p:nvPr/>
        </p:nvSpPr>
        <p:spPr>
          <a:xfrm>
            <a:off x="14863193" y="4005940"/>
            <a:ext cx="28762026" cy="1076851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500" dirty="0" smtClean="0">
                <a:latin typeface="Arial"/>
                <a:cs typeface="Arial"/>
              </a:rPr>
              <a:t>Four Challenges With Increasing Complexity</a:t>
            </a:r>
          </a:p>
        </p:txBody>
      </p:sp>
      <p:sp>
        <p:nvSpPr>
          <p:cNvPr id="93" name="Rounded Rectangle 92"/>
          <p:cNvSpPr/>
          <p:nvPr/>
        </p:nvSpPr>
        <p:spPr>
          <a:xfrm>
            <a:off x="14863192" y="5171950"/>
            <a:ext cx="11271020" cy="8632874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85800" indent="-685800"/>
            <a:endParaRPr lang="en-US" sz="450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94" name="Rounded Rectangle 93"/>
          <p:cNvSpPr/>
          <p:nvPr/>
        </p:nvSpPr>
        <p:spPr>
          <a:xfrm>
            <a:off x="26798515" y="12041476"/>
            <a:ext cx="16826703" cy="10662730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85800" indent="-685800">
              <a:buFont typeface="Arial"/>
              <a:buChar char="•"/>
            </a:pPr>
            <a:endParaRPr lang="en-US" sz="4500" b="1" dirty="0" smtClean="0">
              <a:solidFill>
                <a:srgbClr val="0000FF"/>
              </a:solidFill>
              <a:latin typeface="Arial"/>
              <a:cs typeface="Arial"/>
            </a:endParaRPr>
          </a:p>
          <a:p>
            <a:pPr marL="685800" indent="-685800">
              <a:buFont typeface="Arial"/>
              <a:buChar char="•"/>
            </a:pPr>
            <a:endParaRPr lang="en-US" sz="4500" b="1" dirty="0">
              <a:solidFill>
                <a:srgbClr val="0000FF"/>
              </a:solidFill>
              <a:latin typeface="Arial"/>
              <a:cs typeface="Arial"/>
            </a:endParaRPr>
          </a:p>
          <a:p>
            <a:pPr marL="685800" indent="-685800"/>
            <a:endParaRPr lang="en-US" sz="4500" dirty="0" smtClean="0">
              <a:solidFill>
                <a:srgbClr val="FF0000"/>
              </a:solidFill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r>
              <a:rPr lang="en-US" sz="4500" dirty="0" smtClean="0">
                <a:latin typeface="Arial"/>
                <a:cs typeface="Arial"/>
              </a:rPr>
              <a:t>   </a:t>
            </a:r>
            <a:endParaRPr lang="en-US" sz="4500" dirty="0">
              <a:latin typeface="Arial"/>
              <a:cs typeface="Arial"/>
            </a:endParaRPr>
          </a:p>
        </p:txBody>
      </p:sp>
      <p:sp>
        <p:nvSpPr>
          <p:cNvPr id="95" name="Rounded Rectangle 94"/>
          <p:cNvSpPr/>
          <p:nvPr/>
        </p:nvSpPr>
        <p:spPr>
          <a:xfrm>
            <a:off x="26834800" y="5187460"/>
            <a:ext cx="16790418" cy="5432793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/>
            <a:endParaRPr lang="en-US" sz="4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96" name="Rounded Rectangle 95"/>
          <p:cNvSpPr/>
          <p:nvPr/>
        </p:nvSpPr>
        <p:spPr>
          <a:xfrm>
            <a:off x="172621" y="5235191"/>
            <a:ext cx="14124225" cy="4331415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85800" indent="-685800"/>
            <a:r>
              <a:rPr lang="en-US" sz="4000" b="1" i="1" dirty="0" smtClean="0">
                <a:latin typeface="Arial"/>
                <a:cs typeface="Arial"/>
              </a:rPr>
              <a:t>Swarm robots</a:t>
            </a:r>
            <a:r>
              <a:rPr lang="en-US" sz="4000" dirty="0" smtClean="0">
                <a:latin typeface="Arial"/>
                <a:cs typeface="Arial"/>
              </a:rPr>
              <a:t>:</a:t>
            </a:r>
          </a:p>
          <a:p>
            <a:pPr marL="1028700" indent="-628650">
              <a:buFont typeface="Arial" pitchFamily="34" charset="0"/>
              <a:buChar char="•"/>
            </a:pPr>
            <a:r>
              <a:rPr lang="en-US" sz="4000" dirty="0" smtClean="0">
                <a:latin typeface="Arial"/>
                <a:cs typeface="Arial"/>
              </a:rPr>
              <a:t>Can pass through constrictions</a:t>
            </a:r>
          </a:p>
          <a:p>
            <a:pPr marL="1028700" indent="-628650">
              <a:buFont typeface="Arial" pitchFamily="34" charset="0"/>
              <a:buChar char="•"/>
            </a:pPr>
            <a:r>
              <a:rPr lang="en-US" sz="4000" dirty="0" smtClean="0">
                <a:latin typeface="Arial"/>
                <a:cs typeface="Arial"/>
              </a:rPr>
              <a:t>Can bend around obstacles</a:t>
            </a:r>
          </a:p>
          <a:p>
            <a:pPr marL="1028700" indent="-628650">
              <a:buFont typeface="Arial" pitchFamily="34" charset="0"/>
              <a:buChar char="•"/>
            </a:pPr>
            <a:r>
              <a:rPr lang="en-US" sz="4000" dirty="0" smtClean="0">
                <a:latin typeface="Arial"/>
                <a:cs typeface="Arial"/>
              </a:rPr>
              <a:t>Can be simple:</a:t>
            </a:r>
          </a:p>
          <a:p>
            <a:pPr marL="971550" lvl="1" indent="742950">
              <a:buFont typeface="Wingdings" panose="05000000000000000000" pitchFamily="2" charset="2"/>
              <a:buChar char="ü"/>
            </a:pPr>
            <a:r>
              <a:rPr lang="en-US" sz="4000" dirty="0" smtClean="0">
                <a:latin typeface="Arial"/>
                <a:cs typeface="Arial"/>
              </a:rPr>
              <a:t>Easy to design, build, test</a:t>
            </a:r>
          </a:p>
          <a:p>
            <a:pPr marL="971550" lvl="1" indent="742950">
              <a:buFont typeface="Wingdings" panose="05000000000000000000" pitchFamily="2" charset="2"/>
              <a:buChar char="ü"/>
            </a:pPr>
            <a:r>
              <a:rPr lang="en-US" sz="4000" dirty="0" smtClean="0">
                <a:latin typeface="Arial"/>
                <a:cs typeface="Arial"/>
              </a:rPr>
              <a:t>Disposable/ replaceable</a:t>
            </a:r>
          </a:p>
          <a:p>
            <a:pPr marL="971550" lvl="1" indent="742950">
              <a:buFont typeface="Wingdings" panose="05000000000000000000" pitchFamily="2" charset="2"/>
              <a:buChar char="ü"/>
            </a:pPr>
            <a:r>
              <a:rPr lang="en-US" sz="4000" dirty="0">
                <a:latin typeface="Arial"/>
                <a:cs typeface="Arial"/>
              </a:rPr>
              <a:t>S</a:t>
            </a:r>
            <a:r>
              <a:rPr lang="en-US" sz="4000" dirty="0" smtClean="0">
                <a:latin typeface="Arial"/>
                <a:cs typeface="Arial"/>
              </a:rPr>
              <a:t>mall, tiny, </a:t>
            </a:r>
            <a:r>
              <a:rPr lang="en-US" sz="4000" dirty="0" err="1" smtClean="0">
                <a:latin typeface="Arial"/>
                <a:cs typeface="Arial"/>
              </a:rPr>
              <a:t>nano</a:t>
            </a:r>
            <a:r>
              <a:rPr lang="en-US" sz="4000" dirty="0" smtClean="0">
                <a:latin typeface="Arial"/>
                <a:cs typeface="Arial"/>
              </a:rPr>
              <a:t>/micro robots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14167432" y="5187193"/>
            <a:ext cx="123968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Arial"/>
                <a:cs typeface="Arial"/>
              </a:rPr>
              <a:t>#1: Swarm torque control on pivoted object</a:t>
            </a:r>
          </a:p>
        </p:txBody>
      </p:sp>
      <p:sp>
        <p:nvSpPr>
          <p:cNvPr id="98" name="Rounded Rectangle 97"/>
          <p:cNvSpPr/>
          <p:nvPr/>
        </p:nvSpPr>
        <p:spPr>
          <a:xfrm>
            <a:off x="26798514" y="10798469"/>
            <a:ext cx="16826704" cy="1021861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Arial"/>
                <a:cs typeface="Arial"/>
              </a:rPr>
              <a:t>Grand Challenge: Pose Control</a:t>
            </a:r>
          </a:p>
        </p:txBody>
      </p:sp>
      <p:sp>
        <p:nvSpPr>
          <p:cNvPr id="99" name="Text Box 22"/>
          <p:cNvSpPr txBox="1">
            <a:spLocks noChangeArrowheads="1"/>
          </p:cNvSpPr>
          <p:nvPr/>
        </p:nvSpPr>
        <p:spPr bwMode="auto">
          <a:xfrm>
            <a:off x="37860450" y="1810090"/>
            <a:ext cx="2336800" cy="979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79991" tIns="179991" rIns="179991" bIns="179991">
            <a:spAutoFit/>
          </a:bodyPr>
          <a:lstStyle>
            <a:defPPr>
              <a:defRPr lang="en-US"/>
            </a:defPPr>
            <a:lvl1pPr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2087563" indent="-1652588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4176713" indent="-3305175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6264275" indent="-4960938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8353425" indent="-6613525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algn="ctr" eaLnBrk="1" hangingPunct="1"/>
            <a:r>
              <a:rPr lang="en-US" altLang="en-US" sz="2000" b="1" i="1" dirty="0" smtClean="0"/>
              <a:t>YouTube channel</a:t>
            </a:r>
            <a:endParaRPr lang="en-US" altLang="en-US" sz="2000" dirty="0"/>
          </a:p>
        </p:txBody>
      </p:sp>
      <p:pic>
        <p:nvPicPr>
          <p:cNvPr id="100" name="Picture 9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30149" y="2448929"/>
            <a:ext cx="1430301" cy="1437272"/>
          </a:xfrm>
          <a:prstGeom prst="rect">
            <a:avLst/>
          </a:prstGeom>
        </p:spPr>
      </p:pic>
      <p:sp>
        <p:nvSpPr>
          <p:cNvPr id="101" name="Text Box 22"/>
          <p:cNvSpPr txBox="1">
            <a:spLocks noChangeArrowheads="1"/>
          </p:cNvSpPr>
          <p:nvPr/>
        </p:nvSpPr>
        <p:spPr bwMode="auto">
          <a:xfrm>
            <a:off x="33668174" y="2069657"/>
            <a:ext cx="2871653" cy="671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79991" tIns="179991" rIns="179991" bIns="179991">
            <a:spAutoFit/>
          </a:bodyPr>
          <a:lstStyle>
            <a:defPPr>
              <a:defRPr lang="en-US"/>
            </a:defPPr>
            <a:lvl1pPr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2087563" indent="-1652588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4176713" indent="-3305175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6264275" indent="-4960938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8353425" indent="-6613525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algn="ctr" eaLnBrk="1" hangingPunct="1"/>
            <a:r>
              <a:rPr lang="en-US" altLang="en-US" sz="2000" b="1" i="1" dirty="0" smtClean="0"/>
              <a:t>Website, C.V.</a:t>
            </a:r>
            <a:endParaRPr lang="en-US" altLang="en-US" sz="2000" dirty="0"/>
          </a:p>
        </p:txBody>
      </p:sp>
      <p:pic>
        <p:nvPicPr>
          <p:cNvPr id="102" name="Picture 10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098"/>
          <a:stretch/>
        </p:blipFill>
        <p:spPr>
          <a:xfrm>
            <a:off x="40412353" y="2405294"/>
            <a:ext cx="1404263" cy="1480907"/>
          </a:xfrm>
          <a:prstGeom prst="rect">
            <a:avLst/>
          </a:prstGeom>
        </p:spPr>
      </p:pic>
      <p:pic>
        <p:nvPicPr>
          <p:cNvPr id="103" name="Picture 10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9874" y="5289061"/>
            <a:ext cx="4023262" cy="25983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4" name="TextBox 103"/>
          <p:cNvSpPr txBox="1"/>
          <p:nvPr/>
        </p:nvSpPr>
        <p:spPr>
          <a:xfrm>
            <a:off x="14673017" y="23052333"/>
            <a:ext cx="122706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Arial"/>
                <a:cs typeface="Arial"/>
              </a:rPr>
              <a:t>#3: Straight </a:t>
            </a:r>
            <a:r>
              <a:rPr lang="en-US" sz="4000" b="1" dirty="0">
                <a:latin typeface="Arial"/>
                <a:cs typeface="Arial"/>
              </a:rPr>
              <a:t>t</a:t>
            </a:r>
            <a:r>
              <a:rPr lang="en-US" sz="4000" b="1" dirty="0" smtClean="0">
                <a:latin typeface="Arial"/>
                <a:cs typeface="Arial"/>
              </a:rPr>
              <a:t>ranslation while regulating </a:t>
            </a:r>
          </a:p>
          <a:p>
            <a:pPr algn="ctr"/>
            <a:r>
              <a:rPr lang="en-US" sz="4000" b="1" dirty="0">
                <a:latin typeface="Arial"/>
                <a:cs typeface="Arial"/>
              </a:rPr>
              <a:t>o</a:t>
            </a:r>
            <a:r>
              <a:rPr lang="en-US" sz="4000" b="1" dirty="0" smtClean="0">
                <a:latin typeface="Arial"/>
                <a:cs typeface="Arial"/>
              </a:rPr>
              <a:t>bject orientation</a:t>
            </a:r>
          </a:p>
        </p:txBody>
      </p:sp>
      <p:pic>
        <p:nvPicPr>
          <p:cNvPr id="105" name="Picture 1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3071" y="8046798"/>
            <a:ext cx="861036" cy="8983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6" name="TextBox 105"/>
          <p:cNvSpPr txBox="1"/>
          <p:nvPr/>
        </p:nvSpPr>
        <p:spPr>
          <a:xfrm>
            <a:off x="9271000" y="8119671"/>
            <a:ext cx="38965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 smtClean="0">
                <a:latin typeface="Arial"/>
                <a:cs typeface="Arial"/>
              </a:rPr>
              <a:t>Swarm Piano Mover’s video</a:t>
            </a:r>
            <a:endParaRPr lang="en-US" sz="2000" dirty="0">
              <a:latin typeface="Arial"/>
              <a:cs typeface="Arial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14820955" y="13994108"/>
            <a:ext cx="119775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Arial"/>
                <a:cs typeface="Arial"/>
              </a:rPr>
              <a:t>#2: Orientation control of the </a:t>
            </a:r>
            <a:r>
              <a:rPr lang="en-US" sz="4000" b="1" dirty="0">
                <a:latin typeface="Arial"/>
                <a:cs typeface="Arial"/>
              </a:rPr>
              <a:t>o</a:t>
            </a:r>
            <a:r>
              <a:rPr lang="en-US" sz="4000" b="1" dirty="0" smtClean="0">
                <a:latin typeface="Arial"/>
                <a:cs typeface="Arial"/>
              </a:rPr>
              <a:t>bject</a:t>
            </a:r>
          </a:p>
        </p:txBody>
      </p:sp>
      <p:pic>
        <p:nvPicPr>
          <p:cNvPr id="110" name="Picture 109" descr="SWARM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696" y="1015928"/>
            <a:ext cx="7991712" cy="2372332"/>
          </a:xfrm>
          <a:prstGeom prst="rect">
            <a:avLst/>
          </a:prstGeom>
        </p:spPr>
      </p:pic>
      <p:sp>
        <p:nvSpPr>
          <p:cNvPr id="116" name="TextBox 115"/>
          <p:cNvSpPr txBox="1"/>
          <p:nvPr/>
        </p:nvSpPr>
        <p:spPr>
          <a:xfrm>
            <a:off x="27227166" y="5419381"/>
            <a:ext cx="15871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Arial"/>
                <a:cs typeface="Arial"/>
              </a:rPr>
              <a:t>#4:  Line following with perpendicular orientation</a:t>
            </a:r>
          </a:p>
        </p:txBody>
      </p:sp>
      <p:pic>
        <p:nvPicPr>
          <p:cNvPr id="117" name="Picture 116" descr="perpendicular copy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1752" y="12481876"/>
            <a:ext cx="9017407" cy="5260155"/>
          </a:xfrm>
          <a:prstGeom prst="rect">
            <a:avLst/>
          </a:prstGeom>
        </p:spPr>
      </p:pic>
      <p:sp>
        <p:nvSpPr>
          <p:cNvPr id="118" name="TextBox 117"/>
          <p:cNvSpPr txBox="1"/>
          <p:nvPr/>
        </p:nvSpPr>
        <p:spPr>
          <a:xfrm>
            <a:off x="26974800" y="12481877"/>
            <a:ext cx="738695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a) </a:t>
            </a:r>
            <a:r>
              <a:rPr lang="en-US" sz="4000" dirty="0"/>
              <a:t>Pushing an object perpendicular to its minor </a:t>
            </a:r>
            <a:r>
              <a:rPr lang="en-US" sz="4000" dirty="0" smtClean="0"/>
              <a:t>axis, the </a:t>
            </a:r>
            <a:r>
              <a:rPr lang="en-US" sz="4000" dirty="0"/>
              <a:t>swarm spreads around the </a:t>
            </a:r>
            <a:r>
              <a:rPr lang="en-US" sz="4000" dirty="0" smtClean="0"/>
              <a:t>object</a:t>
            </a:r>
          </a:p>
          <a:p>
            <a:endParaRPr lang="en-US" sz="4000" dirty="0" smtClean="0"/>
          </a:p>
          <a:p>
            <a:r>
              <a:rPr lang="en-US" sz="4000" dirty="0" smtClean="0"/>
              <a:t> b)  </a:t>
            </a:r>
            <a:r>
              <a:rPr lang="en-US" sz="4000" dirty="0"/>
              <a:t>Applying </a:t>
            </a:r>
            <a:r>
              <a:rPr lang="en-US" sz="4000" dirty="0" smtClean="0"/>
              <a:t>force </a:t>
            </a:r>
            <a:r>
              <a:rPr lang="en-US" sz="4000" dirty="0"/>
              <a:t>perpendicular to the object's long axis reduces the probability of splitting the </a:t>
            </a:r>
            <a:r>
              <a:rPr lang="en-US" sz="4000" dirty="0" smtClean="0"/>
              <a:t>swarm</a:t>
            </a:r>
            <a:endParaRPr lang="en-US" sz="4000" dirty="0"/>
          </a:p>
        </p:txBody>
      </p:sp>
      <p:sp>
        <p:nvSpPr>
          <p:cNvPr id="120" name="TextBox 119"/>
          <p:cNvSpPr txBox="1"/>
          <p:nvPr/>
        </p:nvSpPr>
        <p:spPr>
          <a:xfrm>
            <a:off x="26564264" y="21642376"/>
            <a:ext cx="173269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Arial"/>
                <a:cs typeface="Arial"/>
              </a:rPr>
              <a:t> Manipulating the object to the desired pose(orientation and position)</a:t>
            </a:r>
          </a:p>
        </p:txBody>
      </p:sp>
      <p:sp>
        <p:nvSpPr>
          <p:cNvPr id="121" name="Rounded Rectangle 120"/>
          <p:cNvSpPr/>
          <p:nvPr/>
        </p:nvSpPr>
        <p:spPr>
          <a:xfrm>
            <a:off x="26798515" y="22885479"/>
            <a:ext cx="16826704" cy="1021861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Arial"/>
                <a:cs typeface="Arial"/>
              </a:rPr>
              <a:t>Experiment With Hardware Robots</a:t>
            </a:r>
          </a:p>
        </p:txBody>
      </p:sp>
      <p:sp>
        <p:nvSpPr>
          <p:cNvPr id="122" name="Rounded Rectangle 121"/>
          <p:cNvSpPr/>
          <p:nvPr/>
        </p:nvSpPr>
        <p:spPr>
          <a:xfrm>
            <a:off x="26834801" y="24093215"/>
            <a:ext cx="16790418" cy="8447957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/>
            <a:endParaRPr lang="en-US" sz="4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124" name="TextBox 123"/>
          <p:cNvSpPr txBox="1"/>
          <p:nvPr/>
        </p:nvSpPr>
        <p:spPr>
          <a:xfrm>
            <a:off x="27507383" y="30645554"/>
            <a:ext cx="158717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Arial"/>
                <a:cs typeface="Arial"/>
              </a:rPr>
              <a:t>Pure torque </a:t>
            </a:r>
            <a:r>
              <a:rPr lang="en-US" sz="4000" b="1" dirty="0">
                <a:latin typeface="Arial"/>
                <a:cs typeface="Arial"/>
              </a:rPr>
              <a:t>c</a:t>
            </a:r>
            <a:r>
              <a:rPr lang="en-US" sz="4000" b="1" dirty="0" smtClean="0">
                <a:latin typeface="Arial"/>
                <a:cs typeface="Arial"/>
              </a:rPr>
              <a:t>ontrol </a:t>
            </a:r>
            <a:r>
              <a:rPr lang="en-US" sz="4000" b="1" dirty="0">
                <a:latin typeface="Arial"/>
                <a:cs typeface="Arial"/>
              </a:rPr>
              <a:t>e</a:t>
            </a:r>
            <a:r>
              <a:rPr lang="en-US" sz="4000" b="1" dirty="0" smtClean="0">
                <a:latin typeface="Arial"/>
                <a:cs typeface="Arial"/>
              </a:rPr>
              <a:t>xperiments with </a:t>
            </a:r>
            <a:r>
              <a:rPr lang="en-US" sz="4000" b="1" dirty="0" err="1">
                <a:latin typeface="Arial"/>
                <a:cs typeface="Arial"/>
              </a:rPr>
              <a:t>k</a:t>
            </a:r>
            <a:r>
              <a:rPr lang="en-US" sz="4000" b="1" dirty="0" err="1" smtClean="0">
                <a:latin typeface="Arial"/>
                <a:cs typeface="Arial"/>
              </a:rPr>
              <a:t>ilobots</a:t>
            </a:r>
            <a:endParaRPr lang="en-US" sz="4000" b="1" dirty="0" smtClean="0">
              <a:latin typeface="Arial"/>
              <a:cs typeface="Arial"/>
            </a:endParaRPr>
          </a:p>
          <a:p>
            <a:pPr algn="ctr"/>
            <a:r>
              <a:rPr lang="en-US" sz="4000" dirty="0" err="1" smtClean="0">
                <a:latin typeface="Arial"/>
                <a:cs typeface="Arial"/>
              </a:rPr>
              <a:t>Kilobots</a:t>
            </a:r>
            <a:r>
              <a:rPr lang="en-US" sz="4000" dirty="0" smtClean="0">
                <a:latin typeface="Arial"/>
                <a:cs typeface="Arial"/>
              </a:rPr>
              <a:t> are programmed to go toward the brightest light in the room as their global input</a:t>
            </a:r>
          </a:p>
        </p:txBody>
      </p:sp>
      <p:pic>
        <p:nvPicPr>
          <p:cNvPr id="42" name="Picture 41" descr="Kilobot.png"/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40809" y="965128"/>
            <a:ext cx="2035538" cy="260672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991600" y="3267049"/>
            <a:ext cx="3263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Actual Size</a:t>
            </a:r>
            <a:endParaRPr lang="en-US" sz="2800" dirty="0"/>
          </a:p>
        </p:txBody>
      </p:sp>
      <p:pic>
        <p:nvPicPr>
          <p:cNvPr id="13" name="Picture 12" descr="LinearPoster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4000" y="6282720"/>
            <a:ext cx="16622430" cy="4029680"/>
          </a:xfrm>
          <a:prstGeom prst="rect">
            <a:avLst/>
          </a:prstGeom>
        </p:spPr>
      </p:pic>
      <p:pic>
        <p:nvPicPr>
          <p:cNvPr id="14" name="Picture 13" descr="PoseControlPoster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50913" y="18028253"/>
            <a:ext cx="16580645" cy="3585004"/>
          </a:xfrm>
          <a:prstGeom prst="rect">
            <a:avLst/>
          </a:prstGeom>
        </p:spPr>
      </p:pic>
      <p:pic>
        <p:nvPicPr>
          <p:cNvPr id="16" name="Picture 15" descr="engineering-electrical-and-computer-engineering-secondary_HI_RES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1752" y="207100"/>
            <a:ext cx="7772071" cy="1602990"/>
          </a:xfrm>
          <a:prstGeom prst="rect">
            <a:avLst/>
          </a:prstGeom>
        </p:spPr>
      </p:pic>
      <p:pic>
        <p:nvPicPr>
          <p:cNvPr id="18" name="Picture 17" descr="CoverPhoto copy 2.pdf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603" y="10967052"/>
            <a:ext cx="12567668" cy="15709585"/>
          </a:xfrm>
          <a:prstGeom prst="rect">
            <a:avLst/>
          </a:prstGeom>
        </p:spPr>
      </p:pic>
      <p:grpSp>
        <p:nvGrpSpPr>
          <p:cNvPr id="238" name="Group 237"/>
          <p:cNvGrpSpPr/>
          <p:nvPr/>
        </p:nvGrpSpPr>
        <p:grpSpPr>
          <a:xfrm rot="16200000">
            <a:off x="8966958" y="17291994"/>
            <a:ext cx="1310664" cy="808610"/>
            <a:chOff x="8237813" y="2410351"/>
            <a:chExt cx="858298" cy="562038"/>
          </a:xfrm>
        </p:grpSpPr>
        <p:grpSp>
          <p:nvGrpSpPr>
            <p:cNvPr id="239" name="Group 238"/>
            <p:cNvGrpSpPr/>
            <p:nvPr/>
          </p:nvGrpSpPr>
          <p:grpSpPr>
            <a:xfrm rot="16200000">
              <a:off x="8385943" y="2262221"/>
              <a:ext cx="562038" cy="858298"/>
              <a:chOff x="6623538" y="2188307"/>
              <a:chExt cx="1367692" cy="2032001"/>
            </a:xfrm>
          </p:grpSpPr>
          <p:sp>
            <p:nvSpPr>
              <p:cNvPr id="255" name="Can 254"/>
              <p:cNvSpPr/>
              <p:nvPr/>
            </p:nvSpPr>
            <p:spPr>
              <a:xfrm>
                <a:off x="6955692" y="3419231"/>
                <a:ext cx="664308" cy="801077"/>
              </a:xfrm>
              <a:prstGeom prst="can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Oval 255"/>
              <p:cNvSpPr/>
              <p:nvPr/>
            </p:nvSpPr>
            <p:spPr>
              <a:xfrm>
                <a:off x="6623538" y="2188307"/>
                <a:ext cx="1367692" cy="1367693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0" name="Group 239"/>
            <p:cNvGrpSpPr/>
            <p:nvPr/>
          </p:nvGrpSpPr>
          <p:grpSpPr>
            <a:xfrm rot="16200000">
              <a:off x="8506096" y="2557588"/>
              <a:ext cx="272991" cy="265474"/>
              <a:chOff x="6308539" y="1090647"/>
              <a:chExt cx="1880504" cy="1173743"/>
            </a:xfrm>
            <a:solidFill>
              <a:srgbClr val="FF6600"/>
            </a:solidFill>
          </p:grpSpPr>
          <p:grpSp>
            <p:nvGrpSpPr>
              <p:cNvPr id="241" name="Group 240"/>
              <p:cNvGrpSpPr/>
              <p:nvPr/>
            </p:nvGrpSpPr>
            <p:grpSpPr>
              <a:xfrm>
                <a:off x="6308539" y="1117863"/>
                <a:ext cx="1086939" cy="723789"/>
                <a:chOff x="6308539" y="1117863"/>
                <a:chExt cx="2231218" cy="723789"/>
              </a:xfrm>
              <a:grpFill/>
            </p:grpSpPr>
            <p:sp>
              <p:nvSpPr>
                <p:cNvPr id="251" name="Block Arc 250"/>
                <p:cNvSpPr/>
                <p:nvPr/>
              </p:nvSpPr>
              <p:spPr>
                <a:xfrm>
                  <a:off x="6308539" y="1179383"/>
                  <a:ext cx="603890" cy="662269"/>
                </a:xfrm>
                <a:prstGeom prst="blockArc">
                  <a:avLst>
                    <a:gd name="adj1" fmla="val 10800000"/>
                    <a:gd name="adj2" fmla="val 21214499"/>
                    <a:gd name="adj3" fmla="val 9725"/>
                  </a:avLst>
                </a:prstGeom>
                <a:grpFill/>
                <a:ln w="12700" cmpd="sng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2" name="Block Arc 251"/>
                <p:cNvSpPr/>
                <p:nvPr/>
              </p:nvSpPr>
              <p:spPr>
                <a:xfrm rot="10800000">
                  <a:off x="6848928" y="1125943"/>
                  <a:ext cx="603890" cy="662269"/>
                </a:xfrm>
                <a:prstGeom prst="blockArc">
                  <a:avLst>
                    <a:gd name="adj1" fmla="val 10800000"/>
                    <a:gd name="adj2" fmla="val 21214499"/>
                    <a:gd name="adj3" fmla="val 9725"/>
                  </a:avLst>
                </a:prstGeom>
                <a:grpFill/>
                <a:ln w="12700" cmpd="sng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3" name="Block Arc 252"/>
                <p:cNvSpPr/>
                <p:nvPr/>
              </p:nvSpPr>
              <p:spPr>
                <a:xfrm>
                  <a:off x="7395478" y="1144087"/>
                  <a:ext cx="603889" cy="662269"/>
                </a:xfrm>
                <a:prstGeom prst="blockArc">
                  <a:avLst>
                    <a:gd name="adj1" fmla="val 10800000"/>
                    <a:gd name="adj2" fmla="val 21214499"/>
                    <a:gd name="adj3" fmla="val 9725"/>
                  </a:avLst>
                </a:prstGeom>
                <a:grpFill/>
                <a:ln w="12700" cmpd="sng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4" name="Block Arc 253"/>
                <p:cNvSpPr/>
                <p:nvPr/>
              </p:nvSpPr>
              <p:spPr>
                <a:xfrm rot="10800000">
                  <a:off x="7935868" y="1117863"/>
                  <a:ext cx="603889" cy="662269"/>
                </a:xfrm>
                <a:prstGeom prst="blockArc">
                  <a:avLst>
                    <a:gd name="adj1" fmla="val 10800000"/>
                    <a:gd name="adj2" fmla="val 21214499"/>
                    <a:gd name="adj3" fmla="val 9725"/>
                  </a:avLst>
                </a:prstGeom>
                <a:grpFill/>
                <a:ln w="12700" cmpd="sng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42" name="Group 241"/>
              <p:cNvGrpSpPr/>
              <p:nvPr/>
            </p:nvGrpSpPr>
            <p:grpSpPr>
              <a:xfrm>
                <a:off x="7365355" y="1090647"/>
                <a:ext cx="823688" cy="715709"/>
                <a:chOff x="6308539" y="1125943"/>
                <a:chExt cx="1690828" cy="715709"/>
              </a:xfrm>
              <a:grpFill/>
            </p:grpSpPr>
            <p:sp>
              <p:nvSpPr>
                <p:cNvPr id="248" name="Block Arc 247"/>
                <p:cNvSpPr/>
                <p:nvPr/>
              </p:nvSpPr>
              <p:spPr>
                <a:xfrm>
                  <a:off x="6308539" y="1179383"/>
                  <a:ext cx="603890" cy="662269"/>
                </a:xfrm>
                <a:prstGeom prst="blockArc">
                  <a:avLst>
                    <a:gd name="adj1" fmla="val 10800000"/>
                    <a:gd name="adj2" fmla="val 21214499"/>
                    <a:gd name="adj3" fmla="val 9725"/>
                  </a:avLst>
                </a:prstGeom>
                <a:grpFill/>
                <a:ln w="12700" cmpd="sng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49" name="Block Arc 248"/>
                <p:cNvSpPr/>
                <p:nvPr/>
              </p:nvSpPr>
              <p:spPr>
                <a:xfrm rot="10800000">
                  <a:off x="6848928" y="1125943"/>
                  <a:ext cx="603890" cy="662269"/>
                </a:xfrm>
                <a:prstGeom prst="blockArc">
                  <a:avLst>
                    <a:gd name="adj1" fmla="val 10800000"/>
                    <a:gd name="adj2" fmla="val 21214499"/>
                    <a:gd name="adj3" fmla="val 9725"/>
                  </a:avLst>
                </a:prstGeom>
                <a:grpFill/>
                <a:ln w="12700" cmpd="sng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50" name="Block Arc 249"/>
                <p:cNvSpPr/>
                <p:nvPr/>
              </p:nvSpPr>
              <p:spPr>
                <a:xfrm>
                  <a:off x="7395478" y="1144087"/>
                  <a:ext cx="603889" cy="662269"/>
                </a:xfrm>
                <a:prstGeom prst="blockArc">
                  <a:avLst>
                    <a:gd name="adj1" fmla="val 10800000"/>
                    <a:gd name="adj2" fmla="val 21214499"/>
                    <a:gd name="adj3" fmla="val 9725"/>
                  </a:avLst>
                </a:prstGeom>
                <a:grpFill/>
                <a:ln w="12700" cmpd="sng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243" name="Straight Connector 242"/>
              <p:cNvCxnSpPr>
                <a:stCxn id="251" idx="0"/>
              </p:cNvCxnSpPr>
              <p:nvPr/>
            </p:nvCxnSpPr>
            <p:spPr>
              <a:xfrm>
                <a:off x="6322844" y="1510518"/>
                <a:ext cx="181370" cy="639588"/>
              </a:xfrm>
              <a:prstGeom prst="line">
                <a:avLst/>
              </a:prstGeom>
              <a:grpFill/>
              <a:ln w="12700" cmpd="sng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Straight Connector 243"/>
              <p:cNvCxnSpPr/>
              <p:nvPr/>
            </p:nvCxnSpPr>
            <p:spPr>
              <a:xfrm>
                <a:off x="6444914" y="2143032"/>
                <a:ext cx="674303" cy="116758"/>
              </a:xfrm>
              <a:prstGeom prst="line">
                <a:avLst/>
              </a:prstGeom>
              <a:grpFill/>
              <a:ln w="12700" cmpd="sng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45" name="Group 244"/>
              <p:cNvGrpSpPr/>
              <p:nvPr/>
            </p:nvGrpSpPr>
            <p:grpSpPr>
              <a:xfrm flipH="1">
                <a:off x="7330917" y="1424989"/>
                <a:ext cx="843672" cy="839401"/>
                <a:chOff x="6487245" y="1579864"/>
                <a:chExt cx="843672" cy="839401"/>
              </a:xfrm>
              <a:grpFill/>
            </p:grpSpPr>
            <p:cxnSp>
              <p:nvCxnSpPr>
                <p:cNvPr id="246" name="Straight Connector 245"/>
                <p:cNvCxnSpPr>
                  <a:stCxn id="250" idx="1"/>
                </p:cNvCxnSpPr>
                <p:nvPr/>
              </p:nvCxnSpPr>
              <p:spPr>
                <a:xfrm>
                  <a:off x="6487245" y="1579864"/>
                  <a:ext cx="169369" cy="722642"/>
                </a:xfrm>
                <a:prstGeom prst="line">
                  <a:avLst/>
                </a:prstGeom>
                <a:grpFill/>
                <a:ln w="12700" cmpd="sng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" name="Straight Connector 246"/>
                <p:cNvCxnSpPr/>
                <p:nvPr/>
              </p:nvCxnSpPr>
              <p:spPr>
                <a:xfrm>
                  <a:off x="6656614" y="2302506"/>
                  <a:ext cx="674303" cy="116759"/>
                </a:xfrm>
                <a:prstGeom prst="line">
                  <a:avLst/>
                </a:prstGeom>
                <a:grpFill/>
                <a:ln w="12700" cmpd="sng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257" name="Group 256"/>
          <p:cNvGrpSpPr/>
          <p:nvPr/>
        </p:nvGrpSpPr>
        <p:grpSpPr>
          <a:xfrm rot="10800000">
            <a:off x="1135169" y="21347012"/>
            <a:ext cx="1247344" cy="812846"/>
            <a:chOff x="8058385" y="929759"/>
            <a:chExt cx="858298" cy="562038"/>
          </a:xfrm>
        </p:grpSpPr>
        <p:grpSp>
          <p:nvGrpSpPr>
            <p:cNvPr id="258" name="Group 257"/>
            <p:cNvGrpSpPr/>
            <p:nvPr/>
          </p:nvGrpSpPr>
          <p:grpSpPr>
            <a:xfrm rot="16200000">
              <a:off x="8206515" y="781629"/>
              <a:ext cx="562038" cy="858298"/>
              <a:chOff x="6623538" y="2188307"/>
              <a:chExt cx="1367692" cy="2032001"/>
            </a:xfrm>
          </p:grpSpPr>
          <p:sp>
            <p:nvSpPr>
              <p:cNvPr id="274" name="Can 273"/>
              <p:cNvSpPr/>
              <p:nvPr/>
            </p:nvSpPr>
            <p:spPr>
              <a:xfrm>
                <a:off x="6955692" y="3419231"/>
                <a:ext cx="664308" cy="801077"/>
              </a:xfrm>
              <a:prstGeom prst="can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5" name="Oval 274"/>
              <p:cNvSpPr/>
              <p:nvPr/>
            </p:nvSpPr>
            <p:spPr>
              <a:xfrm>
                <a:off x="6623538" y="2188307"/>
                <a:ext cx="1367692" cy="1367693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9" name="Group 258"/>
            <p:cNvGrpSpPr/>
            <p:nvPr/>
          </p:nvGrpSpPr>
          <p:grpSpPr>
            <a:xfrm rot="16200000">
              <a:off x="8326947" y="1076717"/>
              <a:ext cx="272991" cy="266034"/>
              <a:chOff x="6308539" y="1090647"/>
              <a:chExt cx="1880504" cy="1176218"/>
            </a:xfrm>
            <a:solidFill>
              <a:srgbClr val="FF6600"/>
            </a:solidFill>
          </p:grpSpPr>
          <p:grpSp>
            <p:nvGrpSpPr>
              <p:cNvPr id="260" name="Group 259"/>
              <p:cNvGrpSpPr/>
              <p:nvPr/>
            </p:nvGrpSpPr>
            <p:grpSpPr>
              <a:xfrm>
                <a:off x="6308539" y="1117863"/>
                <a:ext cx="1086939" cy="723789"/>
                <a:chOff x="6308539" y="1117863"/>
                <a:chExt cx="2231218" cy="723789"/>
              </a:xfrm>
              <a:grpFill/>
            </p:grpSpPr>
            <p:sp>
              <p:nvSpPr>
                <p:cNvPr id="270" name="Block Arc 269"/>
                <p:cNvSpPr/>
                <p:nvPr/>
              </p:nvSpPr>
              <p:spPr>
                <a:xfrm>
                  <a:off x="6308539" y="1179383"/>
                  <a:ext cx="603890" cy="662269"/>
                </a:xfrm>
                <a:prstGeom prst="blockArc">
                  <a:avLst>
                    <a:gd name="adj1" fmla="val 10800000"/>
                    <a:gd name="adj2" fmla="val 21214499"/>
                    <a:gd name="adj3" fmla="val 9725"/>
                  </a:avLst>
                </a:prstGeom>
                <a:grpFill/>
                <a:ln w="1270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71" name="Block Arc 270"/>
                <p:cNvSpPr/>
                <p:nvPr/>
              </p:nvSpPr>
              <p:spPr>
                <a:xfrm rot="10800000">
                  <a:off x="6848928" y="1125943"/>
                  <a:ext cx="603890" cy="662269"/>
                </a:xfrm>
                <a:prstGeom prst="blockArc">
                  <a:avLst>
                    <a:gd name="adj1" fmla="val 10800000"/>
                    <a:gd name="adj2" fmla="val 21214499"/>
                    <a:gd name="adj3" fmla="val 9725"/>
                  </a:avLst>
                </a:prstGeom>
                <a:grpFill/>
                <a:ln w="1270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72" name="Block Arc 271"/>
                <p:cNvSpPr/>
                <p:nvPr/>
              </p:nvSpPr>
              <p:spPr>
                <a:xfrm>
                  <a:off x="7395478" y="1144087"/>
                  <a:ext cx="603889" cy="662269"/>
                </a:xfrm>
                <a:prstGeom prst="blockArc">
                  <a:avLst>
                    <a:gd name="adj1" fmla="val 10800000"/>
                    <a:gd name="adj2" fmla="val 21214499"/>
                    <a:gd name="adj3" fmla="val 9725"/>
                  </a:avLst>
                </a:prstGeom>
                <a:grpFill/>
                <a:ln w="1270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73" name="Block Arc 272"/>
                <p:cNvSpPr/>
                <p:nvPr/>
              </p:nvSpPr>
              <p:spPr>
                <a:xfrm rot="10800000">
                  <a:off x="7935868" y="1117863"/>
                  <a:ext cx="603889" cy="662269"/>
                </a:xfrm>
                <a:prstGeom prst="blockArc">
                  <a:avLst>
                    <a:gd name="adj1" fmla="val 10800000"/>
                    <a:gd name="adj2" fmla="val 21214499"/>
                    <a:gd name="adj3" fmla="val 9725"/>
                  </a:avLst>
                </a:prstGeom>
                <a:grpFill/>
                <a:ln w="1270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61" name="Group 260"/>
              <p:cNvGrpSpPr/>
              <p:nvPr/>
            </p:nvGrpSpPr>
            <p:grpSpPr>
              <a:xfrm>
                <a:off x="7365355" y="1090647"/>
                <a:ext cx="823688" cy="715709"/>
                <a:chOff x="6308539" y="1125943"/>
                <a:chExt cx="1690828" cy="715709"/>
              </a:xfrm>
              <a:grpFill/>
            </p:grpSpPr>
            <p:sp>
              <p:nvSpPr>
                <p:cNvPr id="267" name="Block Arc 266"/>
                <p:cNvSpPr/>
                <p:nvPr/>
              </p:nvSpPr>
              <p:spPr>
                <a:xfrm>
                  <a:off x="6308539" y="1179383"/>
                  <a:ext cx="603890" cy="662269"/>
                </a:xfrm>
                <a:prstGeom prst="blockArc">
                  <a:avLst>
                    <a:gd name="adj1" fmla="val 10800000"/>
                    <a:gd name="adj2" fmla="val 21214499"/>
                    <a:gd name="adj3" fmla="val 9725"/>
                  </a:avLst>
                </a:prstGeom>
                <a:grpFill/>
                <a:ln w="1270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68" name="Block Arc 267"/>
                <p:cNvSpPr/>
                <p:nvPr/>
              </p:nvSpPr>
              <p:spPr>
                <a:xfrm rot="10800000">
                  <a:off x="6848928" y="1125943"/>
                  <a:ext cx="603890" cy="662269"/>
                </a:xfrm>
                <a:prstGeom prst="blockArc">
                  <a:avLst>
                    <a:gd name="adj1" fmla="val 10800000"/>
                    <a:gd name="adj2" fmla="val 21214499"/>
                    <a:gd name="adj3" fmla="val 9725"/>
                  </a:avLst>
                </a:prstGeom>
                <a:grpFill/>
                <a:ln w="1270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69" name="Block Arc 268"/>
                <p:cNvSpPr/>
                <p:nvPr/>
              </p:nvSpPr>
              <p:spPr>
                <a:xfrm>
                  <a:off x="7395478" y="1144087"/>
                  <a:ext cx="603889" cy="662269"/>
                </a:xfrm>
                <a:prstGeom prst="blockArc">
                  <a:avLst>
                    <a:gd name="adj1" fmla="val 10800000"/>
                    <a:gd name="adj2" fmla="val 21214499"/>
                    <a:gd name="adj3" fmla="val 9725"/>
                  </a:avLst>
                </a:prstGeom>
                <a:grpFill/>
                <a:ln w="12700" cmpd="sng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262" name="Straight Connector 261"/>
              <p:cNvCxnSpPr>
                <a:stCxn id="270" idx="0"/>
              </p:cNvCxnSpPr>
              <p:nvPr/>
            </p:nvCxnSpPr>
            <p:spPr>
              <a:xfrm>
                <a:off x="6322844" y="1510518"/>
                <a:ext cx="181370" cy="639588"/>
              </a:xfrm>
              <a:prstGeom prst="line">
                <a:avLst/>
              </a:prstGeom>
              <a:grpFill/>
              <a:ln w="1270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Straight Connector 262"/>
              <p:cNvCxnSpPr/>
              <p:nvPr/>
            </p:nvCxnSpPr>
            <p:spPr>
              <a:xfrm>
                <a:off x="6504214" y="2150106"/>
                <a:ext cx="674303" cy="116759"/>
              </a:xfrm>
              <a:prstGeom prst="line">
                <a:avLst/>
              </a:prstGeom>
              <a:grpFill/>
              <a:ln w="12700" cmpd="sng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64" name="Group 263"/>
              <p:cNvGrpSpPr/>
              <p:nvPr/>
            </p:nvGrpSpPr>
            <p:grpSpPr>
              <a:xfrm flipH="1">
                <a:off x="7330917" y="1424989"/>
                <a:ext cx="843672" cy="839401"/>
                <a:chOff x="6487245" y="1579864"/>
                <a:chExt cx="843672" cy="839401"/>
              </a:xfrm>
              <a:grpFill/>
            </p:grpSpPr>
            <p:cxnSp>
              <p:nvCxnSpPr>
                <p:cNvPr id="265" name="Straight Connector 264"/>
                <p:cNvCxnSpPr>
                  <a:stCxn id="269" idx="1"/>
                </p:cNvCxnSpPr>
                <p:nvPr/>
              </p:nvCxnSpPr>
              <p:spPr>
                <a:xfrm>
                  <a:off x="6487245" y="1579864"/>
                  <a:ext cx="169369" cy="722642"/>
                </a:xfrm>
                <a:prstGeom prst="line">
                  <a:avLst/>
                </a:prstGeom>
                <a:grpFill/>
                <a:ln w="12700" cmpd="sng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Straight Connector 265"/>
                <p:cNvCxnSpPr/>
                <p:nvPr/>
              </p:nvCxnSpPr>
              <p:spPr>
                <a:xfrm>
                  <a:off x="6656614" y="2302506"/>
                  <a:ext cx="674303" cy="116759"/>
                </a:xfrm>
                <a:prstGeom prst="line">
                  <a:avLst/>
                </a:prstGeom>
                <a:grpFill/>
                <a:ln w="12700" cmpd="sng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pic>
        <p:nvPicPr>
          <p:cNvPr id="3" name="Picture 2" descr="LFigPoster.pdf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95600" y="6060397"/>
            <a:ext cx="10007600" cy="7505700"/>
          </a:xfrm>
          <a:prstGeom prst="rect">
            <a:avLst/>
          </a:prstGeom>
        </p:spPr>
      </p:pic>
      <p:pic>
        <p:nvPicPr>
          <p:cNvPr id="4" name="Picture 3" descr="OrientationPoster.pdf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0800" y="14658308"/>
            <a:ext cx="10524664" cy="7893498"/>
          </a:xfrm>
          <a:prstGeom prst="rect">
            <a:avLst/>
          </a:prstGeom>
        </p:spPr>
      </p:pic>
      <p:pic>
        <p:nvPicPr>
          <p:cNvPr id="5" name="Picture 4" descr="StraightPoster.pdf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4107" y="24435537"/>
            <a:ext cx="9024293" cy="7962612"/>
          </a:xfrm>
          <a:prstGeom prst="rect">
            <a:avLst/>
          </a:prstGeom>
        </p:spPr>
      </p:pic>
      <p:pic>
        <p:nvPicPr>
          <p:cNvPr id="6" name="Picture 5" descr="Experiment copy.pd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76365" y="24296843"/>
            <a:ext cx="16151993" cy="6460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113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11732</TotalTime>
  <Words>198</Words>
  <Application>Microsoft Macintosh PowerPoint</Application>
  <PresentationFormat>Custom</PresentationFormat>
  <Paragraphs>80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 m</dc:creator>
  <cp:lastModifiedBy>Shiva</cp:lastModifiedBy>
  <cp:revision>305</cp:revision>
  <cp:lastPrinted>2016-04-21T20:09:44Z</cp:lastPrinted>
  <dcterms:created xsi:type="dcterms:W3CDTF">2013-11-20T00:06:42Z</dcterms:created>
  <dcterms:modified xsi:type="dcterms:W3CDTF">2016-04-22T16:24:39Z</dcterms:modified>
</cp:coreProperties>
</file>

<file path=docProps/thumbnail.jpeg>
</file>